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Eastman Pack" panose="020B0604020202020204" charset="0"/>
      <p:regular r:id="rId13"/>
    </p:embeddedFont>
    <p:embeddedFont>
      <p:font typeface="Eastman Pack Bold" panose="020B0604020202020204" charset="0"/>
      <p:regular r:id="rId14"/>
    </p:embeddedFont>
    <p:embeddedFont>
      <p:font typeface="Eastman Pack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6513" autoAdjust="0"/>
  </p:normalViewPr>
  <p:slideViewPr>
    <p:cSldViewPr>
      <p:cViewPr varScale="1">
        <p:scale>
          <a:sx n="57" d="100"/>
          <a:sy n="57" d="100"/>
        </p:scale>
        <p:origin x="155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90" y="463056"/>
            <a:ext cx="6485792" cy="2375421"/>
          </a:xfrm>
          <a:custGeom>
            <a:avLst/>
            <a:gdLst/>
            <a:ahLst/>
            <a:cxnLst/>
            <a:rect l="l" t="t" r="r" b="b"/>
            <a:pathLst>
              <a:path w="6485792" h="2375421">
                <a:moveTo>
                  <a:pt x="0" y="0"/>
                </a:moveTo>
                <a:lnTo>
                  <a:pt x="6485792" y="0"/>
                </a:lnTo>
                <a:lnTo>
                  <a:pt x="6485792" y="2375422"/>
                </a:lnTo>
                <a:lnTo>
                  <a:pt x="0" y="237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695935" y="3856190"/>
            <a:ext cx="16896131" cy="247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2"/>
              </a:lnSpc>
            </a:pPr>
            <a:r>
              <a:rPr lang="en-US" sz="4708" b="1" spc="94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ВИЗНАЧЕННЯ ВІДСТАНІ ДО ОБ'ЄКТА НА ЗОБРАЖЕННІ ЗА МЕТОДАМИ ГЛИБИННОГО навчання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37139" y="8038628"/>
            <a:ext cx="8554926" cy="107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90"/>
              </a:lnSpc>
            </a:pPr>
            <a:r>
              <a:rPr lang="en-US" sz="3064" spc="61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Виконав: Радь Олександр</a:t>
            </a:r>
          </a:p>
          <a:p>
            <a:pPr algn="r">
              <a:lnSpc>
                <a:spcPts val="4290"/>
              </a:lnSpc>
            </a:pPr>
            <a:r>
              <a:rPr lang="en-US" sz="3064" spc="61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Керівник: Кушнір Олексій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0175" y="2232562"/>
            <a:ext cx="9367651" cy="7025738"/>
          </a:xfrm>
          <a:custGeom>
            <a:avLst/>
            <a:gdLst/>
            <a:ahLst/>
            <a:cxnLst/>
            <a:rect l="l" t="t" r="r" b="b"/>
            <a:pathLst>
              <a:path w="9367651" h="7025738">
                <a:moveTo>
                  <a:pt x="0" y="0"/>
                </a:moveTo>
                <a:lnTo>
                  <a:pt x="9367650" y="0"/>
                </a:lnTo>
                <a:lnTo>
                  <a:pt x="9367650" y="7025738"/>
                </a:lnTo>
                <a:lnTo>
                  <a:pt x="0" y="7025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83471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56529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09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98464" y="4860411"/>
            <a:ext cx="582711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Що потрібно, щоб визначити відстань до об’єкта?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98464" y="7222869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YOLO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4279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10715" y="3625336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4279" y="470545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1981" y="2144000"/>
            <a:ext cx="924401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ЗМІСТ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10715" y="4860411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відстані до об’єкта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4279" y="5915387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98464" y="3625336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Мета та актуальність роботи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4279" y="7125320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10715" y="6040945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6529" y="349260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6529" y="4705455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Eastman Pack"/>
                <a:ea typeface="Eastman Pack"/>
                <a:cs typeface="Eastman Pack"/>
                <a:sym typeface="Eastman Pack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8464" y="6073519"/>
            <a:ext cx="58271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8148" y="4789928"/>
            <a:ext cx="8183909" cy="311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Оцінка відстані до об’єктів є критично важливою для автономного транспорту, робототехніки та систем відеоспостереження.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Основною метою курсової роботи є розробка та реалізація підходу до оцінки відстані до об’єктів на основі аналізу стереопари зображень із використанням методів глибинного навчання.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98148" y="2295402"/>
            <a:ext cx="8183909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МЕТА І АКТУАЛЬНІСТЬ РОБОТИ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979409"/>
            <a:ext cx="6326947" cy="6328182"/>
            <a:chOff x="0" y="0"/>
            <a:chExt cx="8435929" cy="843757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3978" b="9341"/>
            <a:stretch>
              <a:fillRect/>
            </a:stretch>
          </p:blipFill>
          <p:spPr>
            <a:xfrm>
              <a:off x="0" y="0"/>
              <a:ext cx="8435929" cy="8437576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 flipH="1">
            <a:off x="4169101" y="6346313"/>
            <a:ext cx="23072" cy="1961278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4529314" y="6830948"/>
            <a:ext cx="325562" cy="84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1"/>
              </a:lnSpc>
              <a:spcBef>
                <a:spcPct val="0"/>
              </a:spcBef>
            </a:pPr>
            <a:r>
              <a:rPr lang="en-US" sz="4901" b="1">
                <a:solidFill>
                  <a:srgbClr val="000000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9652" y="982101"/>
            <a:ext cx="11991753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ЩО ПОТРІБНО ДЛЯ ВИЗНАЧЕННЯ ВІДСТАНІ ДО ОБ’ЄКТА?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6058943" y="3613640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808" r="-16028" b="-7850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Freeform 4"/>
          <p:cNvSpPr/>
          <p:nvPr/>
        </p:nvSpPr>
        <p:spPr>
          <a:xfrm rot="-5400000">
            <a:off x="11631575" y="3613640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993" t="-7850" r="-71843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5" name="AutoShape 5"/>
          <p:cNvSpPr/>
          <p:nvPr/>
        </p:nvSpPr>
        <p:spPr>
          <a:xfrm>
            <a:off x="10943762" y="5080878"/>
            <a:ext cx="7141" cy="1797163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uk-UA"/>
          </a:p>
        </p:txBody>
      </p:sp>
      <p:sp>
        <p:nvSpPr>
          <p:cNvPr id="6" name="AutoShape 6"/>
          <p:cNvSpPr/>
          <p:nvPr/>
        </p:nvSpPr>
        <p:spPr>
          <a:xfrm rot="5400000">
            <a:off x="12886657" y="3586104"/>
            <a:ext cx="9938" cy="1184410"/>
          </a:xfrm>
          <a:prstGeom prst="rect">
            <a:avLst/>
          </a:prstGeom>
          <a:solidFill>
            <a:srgbClr val="343434"/>
          </a:solidFill>
        </p:spPr>
        <p:txBody>
          <a:bodyPr/>
          <a:lstStyle/>
          <a:p>
            <a:endParaRPr lang="uk-UA"/>
          </a:p>
        </p:txBody>
      </p:sp>
      <p:sp>
        <p:nvSpPr>
          <p:cNvPr id="7" name="Freeform 7"/>
          <p:cNvSpPr/>
          <p:nvPr/>
        </p:nvSpPr>
        <p:spPr>
          <a:xfrm>
            <a:off x="6601332" y="5080878"/>
            <a:ext cx="3957554" cy="4177422"/>
          </a:xfrm>
          <a:custGeom>
            <a:avLst/>
            <a:gdLst/>
            <a:ahLst/>
            <a:cxnLst/>
            <a:rect l="l" t="t" r="r" b="b"/>
            <a:pathLst>
              <a:path w="3957554" h="4177422">
                <a:moveTo>
                  <a:pt x="0" y="0"/>
                </a:moveTo>
                <a:lnTo>
                  <a:pt x="3957554" y="0"/>
                </a:lnTo>
                <a:lnTo>
                  <a:pt x="3957554" y="4177422"/>
                </a:lnTo>
                <a:lnTo>
                  <a:pt x="0" y="4177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783" r="-143544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 rot="5400000">
            <a:off x="13341278" y="5323342"/>
            <a:ext cx="6170114" cy="1665931"/>
          </a:xfrm>
          <a:custGeom>
            <a:avLst/>
            <a:gdLst/>
            <a:ahLst/>
            <a:cxnLst/>
            <a:rect l="l" t="t" r="r" b="b"/>
            <a:pathLst>
              <a:path w="6170114" h="1665931">
                <a:moveTo>
                  <a:pt x="0" y="0"/>
                </a:moveTo>
                <a:lnTo>
                  <a:pt x="6170113" y="0"/>
                </a:lnTo>
                <a:lnTo>
                  <a:pt x="6170113" y="1665931"/>
                </a:lnTo>
                <a:lnTo>
                  <a:pt x="0" y="1665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 rot="-5400000">
            <a:off x="486311" y="3630575"/>
            <a:ext cx="6170114" cy="5085335"/>
          </a:xfrm>
          <a:custGeom>
            <a:avLst/>
            <a:gdLst/>
            <a:ahLst/>
            <a:cxnLst/>
            <a:rect l="l" t="t" r="r" b="b"/>
            <a:pathLst>
              <a:path w="6170114" h="5085335">
                <a:moveTo>
                  <a:pt x="0" y="0"/>
                </a:moveTo>
                <a:lnTo>
                  <a:pt x="6170114" y="0"/>
                </a:lnTo>
                <a:lnTo>
                  <a:pt x="6170114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87" t="-7850" r="-101650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Freeform 10"/>
          <p:cNvSpPr/>
          <p:nvPr/>
        </p:nvSpPr>
        <p:spPr>
          <a:xfrm>
            <a:off x="1323326" y="6266354"/>
            <a:ext cx="4496083" cy="2670640"/>
          </a:xfrm>
          <a:custGeom>
            <a:avLst/>
            <a:gdLst/>
            <a:ahLst/>
            <a:cxnLst/>
            <a:rect l="l" t="t" r="r" b="b"/>
            <a:pathLst>
              <a:path w="4496083" h="2670640">
                <a:moveTo>
                  <a:pt x="0" y="0"/>
                </a:moveTo>
                <a:lnTo>
                  <a:pt x="4496083" y="0"/>
                </a:lnTo>
                <a:lnTo>
                  <a:pt x="4496083" y="2670640"/>
                </a:lnTo>
                <a:lnTo>
                  <a:pt x="0" y="2670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636" t="-54482" r="-113636"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 rot="5400000">
            <a:off x="10014001" y="7779825"/>
            <a:ext cx="188571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6335" y="3584840"/>
            <a:ext cx="4195330" cy="79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4"/>
              </a:lnSpc>
            </a:pPr>
            <a:r>
              <a:rPr lang="en-US" sz="2267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Механізм визначення об’єктів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9421" y="6099158"/>
            <a:ext cx="3137172" cy="178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0"/>
              </a:lnSpc>
            </a:pPr>
            <a:r>
              <a:rPr lang="en-US" sz="2557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Згорткова нейромережа для підтвердження об’єкта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34896" y="3955870"/>
            <a:ext cx="180169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375" y="3869146"/>
            <a:ext cx="3119929" cy="43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3"/>
              </a:lnSpc>
            </a:pPr>
            <a:r>
              <a:rPr lang="en-US" sz="2502">
                <a:solidFill>
                  <a:srgbClr val="34343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4472658" y="4214252"/>
            <a:ext cx="180169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38"/>
              </a:lnSpc>
            </a:pPr>
            <a:r>
              <a:rPr lang="en-US" sz="2698" b="1">
                <a:solidFill>
                  <a:srgbClr val="34343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Потрібно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502090" cy="8229600"/>
            <a:chOff x="0" y="0"/>
            <a:chExt cx="250260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2608" cy="2167467"/>
            </a:xfrm>
            <a:custGeom>
              <a:avLst/>
              <a:gdLst/>
              <a:ahLst/>
              <a:cxnLst/>
              <a:rect l="l" t="t" r="r" b="b"/>
              <a:pathLst>
                <a:path w="2502608" h="2167467">
                  <a:moveTo>
                    <a:pt x="0" y="0"/>
                  </a:moveTo>
                  <a:lnTo>
                    <a:pt x="2502608" y="0"/>
                  </a:lnTo>
                  <a:lnTo>
                    <a:pt x="250260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02608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90623" y="2712079"/>
            <a:ext cx="6311796" cy="869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6"/>
              </a:lnSpc>
            </a:pPr>
            <a:r>
              <a:rPr lang="en-US" sz="5004" spc="1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СТЕРЕОПАРА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0623" y="4593309"/>
            <a:ext cx="8119242" cy="3147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23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Для отримання стереопари зображень було використано ручний підхід.</a:t>
            </a:r>
          </a:p>
          <a:p>
            <a:pPr algn="l">
              <a:lnSpc>
                <a:spcPts val="3125"/>
              </a:lnSpc>
            </a:pPr>
            <a:endParaRPr lang="en-US" sz="2232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  <a:p>
            <a:pPr algn="l">
              <a:lnSpc>
                <a:spcPts val="3125"/>
              </a:lnSpc>
            </a:pPr>
            <a:r>
              <a:rPr lang="en-US" sz="223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Такий метод дозволив змоделювати стереозір за відсутності спеціалізованої апаратури, зберігаючи при цьому контроль над базовою відстанню між зображеннями.</a:t>
            </a:r>
          </a:p>
          <a:p>
            <a:pPr algn="l">
              <a:lnSpc>
                <a:spcPts val="3125"/>
              </a:lnSpc>
            </a:pPr>
            <a:endParaRPr lang="en-US" sz="2232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5</a:t>
            </a:r>
          </a:p>
        </p:txBody>
      </p:sp>
      <p:pic>
        <p:nvPicPr>
          <p:cNvPr id="10" name="Рисунок 9" descr="Зображення, що містить Графіка, символ, Шрифт, білий&#10;&#10;Вміст, створений ШІ, може бути неправильним.">
            <a:extLst>
              <a:ext uri="{FF2B5EF4-FFF2-40B4-BE49-F238E27FC236}">
                <a16:creationId xmlns:a16="http://schemas.microsoft.com/office/drawing/2014/main" id="{94A69D56-4BDD-9575-BFCB-BAD3A3EB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233" y="3377512"/>
            <a:ext cx="6279067" cy="353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449" y="3189939"/>
            <a:ext cx="7373261" cy="5525158"/>
          </a:xfrm>
          <a:custGeom>
            <a:avLst/>
            <a:gdLst/>
            <a:ahLst/>
            <a:cxnLst/>
            <a:rect l="l" t="t" r="r" b="b"/>
            <a:pathLst>
              <a:path w="7373261" h="5525158">
                <a:moveTo>
                  <a:pt x="0" y="0"/>
                </a:moveTo>
                <a:lnTo>
                  <a:pt x="7373261" y="0"/>
                </a:lnTo>
                <a:lnTo>
                  <a:pt x="7373261" y="5525157"/>
                </a:lnTo>
                <a:lnTo>
                  <a:pt x="0" y="5525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9906839" y="1095885"/>
            <a:ext cx="7375224" cy="1162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6"/>
              </a:lnSpc>
            </a:pPr>
            <a:r>
              <a:rPr lang="en-US" sz="6761" spc="1352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YOLO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06839" y="4508662"/>
            <a:ext cx="7352461" cy="15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Виявлення об’єктів на зображенні;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Отримання координат рамок навколо об’єктів;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центрів об’єктів.</a:t>
            </a:r>
          </a:p>
          <a:p>
            <a:pPr algn="l">
              <a:lnSpc>
                <a:spcPts val="3050"/>
              </a:lnSpc>
            </a:pPr>
            <a:endParaRPr lang="en-US" sz="217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839" y="3497342"/>
            <a:ext cx="7352461" cy="76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17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У межах курсової роботи YOLO використовується для: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839" y="6831801"/>
            <a:ext cx="7352461" cy="15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Висока швидкість і точність;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Одноетапна обробка зображення;</a:t>
            </a:r>
          </a:p>
          <a:p>
            <a:pPr marL="470485" lvl="1" indent="-235243" algn="l">
              <a:lnSpc>
                <a:spcPts val="3050"/>
              </a:lnSpc>
              <a:buFont typeface="Arial"/>
              <a:buChar char="•"/>
            </a:pPr>
            <a:r>
              <a:rPr lang="en-US" sz="217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Добре підходить для реальних застосувань.</a:t>
            </a:r>
          </a:p>
          <a:p>
            <a:pPr algn="l">
              <a:lnSpc>
                <a:spcPts val="3050"/>
              </a:lnSpc>
            </a:pPr>
            <a:endParaRPr lang="en-US" sz="2179">
              <a:solidFill>
                <a:srgbClr val="504C44"/>
              </a:solidFill>
              <a:latin typeface="Eastman Pack"/>
              <a:ea typeface="Eastman Pack"/>
              <a:cs typeface="Eastman Pack"/>
              <a:sym typeface="Eastman P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839" y="6202182"/>
            <a:ext cx="7352461" cy="37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17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Переваги YOLO: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0105" y="2630131"/>
            <a:ext cx="6209195" cy="4105830"/>
            <a:chOff x="0" y="0"/>
            <a:chExt cx="8278926" cy="5474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8926" cy="2732046"/>
            </a:xfrm>
            <a:custGeom>
              <a:avLst/>
              <a:gdLst/>
              <a:ahLst/>
              <a:cxnLst/>
              <a:rect l="l" t="t" r="r" b="b"/>
              <a:pathLst>
                <a:path w="8278926" h="2732046">
                  <a:moveTo>
                    <a:pt x="0" y="0"/>
                  </a:moveTo>
                  <a:lnTo>
                    <a:pt x="8278926" y="0"/>
                  </a:lnTo>
                  <a:lnTo>
                    <a:pt x="8278926" y="2732046"/>
                  </a:lnTo>
                  <a:lnTo>
                    <a:pt x="0" y="2732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uk-U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2732046"/>
              <a:ext cx="8278926" cy="2742394"/>
            </a:xfrm>
            <a:custGeom>
              <a:avLst/>
              <a:gdLst/>
              <a:ahLst/>
              <a:cxnLst/>
              <a:rect l="l" t="t" r="r" b="b"/>
              <a:pathLst>
                <a:path w="8278926" h="2742394">
                  <a:moveTo>
                    <a:pt x="0" y="0"/>
                  </a:moveTo>
                  <a:lnTo>
                    <a:pt x="8278926" y="0"/>
                  </a:lnTo>
                  <a:lnTo>
                    <a:pt x="8278926" y="2742394"/>
                  </a:lnTo>
                  <a:lnTo>
                    <a:pt x="0" y="2742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111851"/>
            <a:ext cx="5843681" cy="92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357" spc="1071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57231"/>
            <a:ext cx="7849464" cy="157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ResNet-18 — згорткова нейронна мережа, що належить до класу residual networks, розроблених для покращення глибокого навчання завдяки механізму залишкових зв’язків.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3922" y="7110912"/>
            <a:ext cx="335561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Низьке перенавчання завдяки залишковим з’єднанням;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3922" y="6641263"/>
            <a:ext cx="2029147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98986" y="6641263"/>
            <a:ext cx="2029147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8986" y="7110912"/>
            <a:ext cx="4585488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Баланс між точністю та швидкістю — придатна для практичних задач.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16028"/>
            <a:ext cx="3285171" cy="39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7"/>
              </a:lnSpc>
            </a:pPr>
            <a:r>
              <a:rPr lang="en-US" sz="221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Переваги ResNet-18: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94099" y="6912357"/>
            <a:ext cx="6265201" cy="45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637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ResNet-18: </a:t>
            </a:r>
            <a:r>
              <a:rPr lang="en-US" sz="263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Це один об’єкт✅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0853" y="2855907"/>
            <a:ext cx="5141277" cy="1696621"/>
          </a:xfrm>
          <a:custGeom>
            <a:avLst/>
            <a:gdLst/>
            <a:ahLst/>
            <a:cxnLst/>
            <a:rect l="l" t="t" r="r" b="b"/>
            <a:pathLst>
              <a:path w="5141277" h="1696621">
                <a:moveTo>
                  <a:pt x="0" y="0"/>
                </a:moveTo>
                <a:lnTo>
                  <a:pt x="5141277" y="0"/>
                </a:lnTo>
                <a:lnTo>
                  <a:pt x="5141277" y="1696621"/>
                </a:lnTo>
                <a:lnTo>
                  <a:pt x="0" y="1696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2340853" y="4552528"/>
            <a:ext cx="5141277" cy="1703048"/>
          </a:xfrm>
          <a:custGeom>
            <a:avLst/>
            <a:gdLst/>
            <a:ahLst/>
            <a:cxnLst/>
            <a:rect l="l" t="t" r="r" b="b"/>
            <a:pathLst>
              <a:path w="5141277" h="1703048">
                <a:moveTo>
                  <a:pt x="0" y="0"/>
                </a:moveTo>
                <a:lnTo>
                  <a:pt x="5141277" y="0"/>
                </a:lnTo>
                <a:lnTo>
                  <a:pt x="5141277" y="1703048"/>
                </a:lnTo>
                <a:lnTo>
                  <a:pt x="0" y="1703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4" name="AutoShape 4"/>
          <p:cNvSpPr/>
          <p:nvPr/>
        </p:nvSpPr>
        <p:spPr>
          <a:xfrm flipV="1">
            <a:off x="2340853" y="2855907"/>
            <a:ext cx="5141277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5" name="AutoShape 5"/>
          <p:cNvSpPr/>
          <p:nvPr/>
        </p:nvSpPr>
        <p:spPr>
          <a:xfrm flipV="1">
            <a:off x="2346727" y="4540575"/>
            <a:ext cx="5141277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6" name="AutoShape 6"/>
          <p:cNvSpPr/>
          <p:nvPr/>
        </p:nvSpPr>
        <p:spPr>
          <a:xfrm>
            <a:off x="2346727" y="2855907"/>
            <a:ext cx="5135403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sp>
        <p:nvSpPr>
          <p:cNvPr id="7" name="AutoShape 7"/>
          <p:cNvSpPr/>
          <p:nvPr/>
        </p:nvSpPr>
        <p:spPr>
          <a:xfrm>
            <a:off x="2340847" y="4558695"/>
            <a:ext cx="5135403" cy="1666547"/>
          </a:xfrm>
          <a:prstGeom prst="line">
            <a:avLst/>
          </a:prstGeom>
          <a:ln w="38100" cap="rnd">
            <a:solidFill>
              <a:srgbClr val="29E91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uk-UA"/>
          </a:p>
        </p:txBody>
      </p:sp>
      <p:grpSp>
        <p:nvGrpSpPr>
          <p:cNvPr id="8" name="Group 8"/>
          <p:cNvGrpSpPr/>
          <p:nvPr/>
        </p:nvGrpSpPr>
        <p:grpSpPr>
          <a:xfrm>
            <a:off x="4864405" y="3657131"/>
            <a:ext cx="94174" cy="9417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64405" y="5356965"/>
            <a:ext cx="94174" cy="9417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806760" y="3507052"/>
            <a:ext cx="1948124" cy="1287387"/>
          </a:xfrm>
          <a:custGeom>
            <a:avLst/>
            <a:gdLst/>
            <a:ahLst/>
            <a:cxnLst/>
            <a:rect l="l" t="t" r="r" b="b"/>
            <a:pathLst>
              <a:path w="1948124" h="1287387">
                <a:moveTo>
                  <a:pt x="0" y="0"/>
                </a:moveTo>
                <a:lnTo>
                  <a:pt x="1948123" y="0"/>
                </a:lnTo>
                <a:lnTo>
                  <a:pt x="1948123" y="1287387"/>
                </a:lnTo>
                <a:lnTo>
                  <a:pt x="0" y="1287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1028700" y="942975"/>
            <a:ext cx="1317379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ВИЗНАЧЕННЯ ВІДСТАНІ ДО ОБ’ЄКТА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6727" y="6703251"/>
            <a:ext cx="700795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7523" y="6693726"/>
            <a:ext cx="4428727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Знаходяться центри об’єктів на лівому та правому зображеннях та обчислюється диспаратність (паралакс)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92491" y="2751266"/>
            <a:ext cx="700795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04C44"/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93287" y="2780635"/>
            <a:ext cx="570020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Обчислюється відстань (</a:t>
            </a: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D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) за формулою: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58440" y="3694155"/>
            <a:ext cx="3061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1">
                <a:solidFill>
                  <a:srgbClr val="FFFFFF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X1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58440" y="5473890"/>
            <a:ext cx="403870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1">
                <a:solidFill>
                  <a:srgbClr val="FFFFFF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X2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3287" y="5104931"/>
            <a:ext cx="5700206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де: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f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фокусна відстань камери,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B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базова відстань між положеннями камери,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i="1">
                <a:solidFill>
                  <a:srgbClr val="504C44"/>
                </a:solidFill>
                <a:latin typeface="Eastman Pack Italics"/>
                <a:ea typeface="Eastman Pack Italics"/>
                <a:cs typeface="Eastman Pack Italics"/>
                <a:sym typeface="Eastman Pack Italics"/>
              </a:rPr>
              <a:t>d</a:t>
            </a:r>
            <a:r>
              <a:rPr lang="en-US" sz="2000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 — зміщення (паралакс) між центрами об’єкта.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2968" y="2309104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  <a:spcBef>
                <a:spcPct val="0"/>
              </a:spcBef>
            </a:pPr>
            <a:r>
              <a:rPr lang="en-US" sz="6799" b="1">
                <a:solidFill>
                  <a:srgbClr val="000000">
                    <a:alpha val="29804"/>
                  </a:srgbClr>
                </a:solidFill>
                <a:latin typeface="Eastman Pack Bold"/>
                <a:ea typeface="Eastman Pack Bold"/>
                <a:cs typeface="Eastman Pack Bold"/>
                <a:sym typeface="Eastman Pack Bold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42975"/>
            <a:ext cx="483471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РЕЗУЛЬТАТИ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93697" y="4715046"/>
            <a:ext cx="6217485" cy="108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07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Очікувана відстань: 30 см.</a:t>
            </a:r>
          </a:p>
          <a:p>
            <a:pPr algn="l">
              <a:lnSpc>
                <a:spcPts val="4308"/>
              </a:lnSpc>
            </a:pPr>
            <a:r>
              <a:rPr lang="en-US" sz="3077">
                <a:solidFill>
                  <a:srgbClr val="504C44"/>
                </a:solidFill>
                <a:latin typeface="Eastman Pack"/>
                <a:ea typeface="Eastman Pack"/>
                <a:cs typeface="Eastman Pack"/>
                <a:sym typeface="Eastman Pack"/>
              </a:rPr>
              <a:t>Практична відстань: 30.8 см.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329</Words>
  <Application>Microsoft Office PowerPoint</Application>
  <PresentationFormat>Довільний</PresentationFormat>
  <Paragraphs>88</Paragraphs>
  <Slides>10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Eastman Pack Bold</vt:lpstr>
      <vt:lpstr>Arial</vt:lpstr>
      <vt:lpstr>Eastman Pack Italics</vt:lpstr>
      <vt:lpstr>Calibri</vt:lpstr>
      <vt:lpstr>Eastman Pack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Визначення відстані до об'єкта на зображенні за методами глибинного навчання</dc:title>
  <cp:lastModifiedBy>Oleksandr Rad</cp:lastModifiedBy>
  <cp:revision>3</cp:revision>
  <dcterms:created xsi:type="dcterms:W3CDTF">2006-08-16T00:00:00Z</dcterms:created>
  <dcterms:modified xsi:type="dcterms:W3CDTF">2025-05-27T16:21:34Z</dcterms:modified>
  <dc:identifier>DAGooOSGdSA</dc:identifier>
</cp:coreProperties>
</file>